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05D80-7E68-4E56-B865-FB70F96940ED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8D4A8-C2A7-42D5-97C6-4C834B950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8D4A8-C2A7-42D5-97C6-4C834B950E8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kon.rada.gov.u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7772400" cy="2214578"/>
          </a:xfrm>
        </p:spPr>
        <p:txBody>
          <a:bodyPr>
            <a:normAutofit/>
          </a:bodyPr>
          <a:lstStyle/>
          <a:p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Кафедра менеджменту і адміністрування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714620"/>
            <a:ext cx="8215370" cy="571504"/>
          </a:xfrm>
        </p:spPr>
        <p:txBody>
          <a:bodyPr>
            <a:normAutofit fontScale="77500" lnSpcReduction="20000"/>
          </a:bodyPr>
          <a:lstStyle/>
          <a:p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“УПРАВЛІННЯ ЗМІНАМИ ТА ВПРОВАДЖЕННЯ ІННОВАЦІЙ”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00166" y="221455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57290" y="257174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571604" y="3643314"/>
            <a:ext cx="64008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Галузь знань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28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uk-UA" sz="2200" b="1" u="sng" dirty="0" smtClean="0">
                <a:latin typeface="Times New Roman" pitchFamily="18" charset="0"/>
                <a:cs typeface="Times New Roman" pitchFamily="18" charset="0"/>
              </a:rPr>
              <a:t>Публічне управління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та адміністрування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2200" b="1" baseline="0" dirty="0" smtClean="0">
                <a:latin typeface="Times New Roman" pitchFamily="18" charset="0"/>
                <a:cs typeface="Times New Roman" pitchFamily="18" charset="0"/>
              </a:rPr>
              <a:t>Спеціальність 281 Публічне управління та адміністрування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Ступінь вищої освіти 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магістр</a:t>
            </a:r>
            <a:endParaRPr kumimoji="0" lang="en-US" sz="2200" b="1" i="0" u="sng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200" b="1" u="sng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Херсон</a:t>
            </a:r>
            <a:endParaRPr kumimoji="0" lang="ru-RU" sz="2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1000132"/>
          </a:xfrm>
        </p:spPr>
        <p:txBody>
          <a:bodyPr>
            <a:noAutofit/>
          </a:bodyPr>
          <a:lstStyle/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вивчення навчальної дисципліни є загальні закономірності, принципи формування, функціонування та розвитку системи управління організацією, управлінські відносини, наукові концепції та теорії менеджменту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857364"/>
            <a:ext cx="7715304" cy="1785950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викладання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«Управління змінами та впровадження інновацій» полягає у набутті теоретичних знань і практичних навичок студентами щодо управління змінами у діяльності підприємств, установ і організацій всіх форм власності.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85786" y="3571876"/>
            <a:ext cx="7715304" cy="2714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endParaRPr lang="uk-UA" sz="1600" dirty="0" smtClean="0"/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Основні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завдання вивчення дисципліни: </a:t>
            </a: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розуміння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сутності змін та природи їх виникнення;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формування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 студентів наукового світогляду знань із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технологій та методів управління змінами в організаціях;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вивчення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особливостей функціонування організацій в умовах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безперервних змін.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3357586"/>
          </a:xfrm>
        </p:spPr>
        <p:txBody>
          <a:bodyPr>
            <a:normAutofit fontScale="90000"/>
          </a:bodyPr>
          <a:lstStyle/>
          <a:p>
            <a:pPr marL="342900" indent="-342900" algn="l"/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здобувачів ступеня вищої освіти магістр з навчальної дисципліни: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Здатність переосмислювати наявне та створювати нове цілісне знання та/або професійну практику і розв’язувати значущі соціальні, наукові, культурні, етичні та інші проблеми;</a:t>
            </a:r>
            <a:br>
              <a:rPr lang="uk-UA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Здатність підтримувати сприятливий соціально-психологічний клімат в колективі, налагоджувати ефективну взаємодію в команді, створювати сприятливі умови для професійного розвитку персоналу підприємства;</a:t>
            </a:r>
            <a:br>
              <a:rPr lang="uk-UA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Здатність виявляти загальні тенденції та можливості розвитку публічної організації, адаптуватися до нових ситуацій у професійній діяльності, генерувати нові ідеї, обґрунтовувати їх доцільність;</a:t>
            </a:r>
            <a:br>
              <a:rPr lang="uk-UA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Вміння на основі аналізу та синтезу інформації приймати рішення, розробляти та реалізовувати проекти у публічному урядуванні;</a:t>
            </a:r>
            <a:br>
              <a:rPr lang="uk-UA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Здатність науково обґрунтовувати, розробляти та здійснювати експертизу нормативно-правових актів, аналітичних довідок, пропозицій, доповідей;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Здатність розробляти та проводити комунікативні заходи задля забезпечення громадської підтримки прийняття управлінських рішень на всіх рівнях публічного управління та адміністрування.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 dirty="0" smtClean="0">
                <a:latin typeface="Times New Roman" pitchFamily="18" charset="0"/>
                <a:cs typeface="Times New Roman" pitchFamily="18" charset="0"/>
              </a:rPr>
            </a:b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71472" y="4000504"/>
            <a:ext cx="82296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28596" y="3429000"/>
            <a:ext cx="8229600" cy="3143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indent="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endParaRPr lang="uk-UA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uk-UA" sz="15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Програмні результати навчання:</a:t>
            </a:r>
          </a:p>
          <a:p>
            <a:pPr algn="just">
              <a:buFontTx/>
              <a:buChar char="-"/>
            </a:pP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Виявляти, прогнозувати та оцінювати ризики, обґрунтовувати заходи для мінімізації їх негативного впливу на національному, регіональному, галузевому, інституційному та місцевому рівнях в публічному управлінні та адмініструванні, застосовуючи технологію аналізу ризиків;</a:t>
            </a:r>
          </a:p>
          <a:p>
            <a:pPr algn="just">
              <a:buFontTx/>
              <a:buChar char="-"/>
            </a:pP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Уміння досліджувати тенденції розвитку та концептуально-змістове моделювання програмних, апаратних, лінгвістичних засобів для автоматизованих систем у соціально-комунікаційних структурах і галузях;</a:t>
            </a:r>
          </a:p>
          <a:p>
            <a:pPr algn="just">
              <a:buFontTx/>
              <a:buChar char="-"/>
            </a:pP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Управляти процесами вироблення та реалізації публічної політики на міжнародному, національному, регіональному та </a:t>
            </a:r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місцевом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рівнях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дотримуючись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чинного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враховуючи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національні інтереси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Приймати рішення в </a:t>
            </a:r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індетермінованих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умовах у сфері публічного управління та адміністрування, застосовуючи відповідні технології  їх підготовки та методи прогнозування наслідків реалізації публічної політики, дотримуючись морально-етичних норм та соціально-корпоративної відповідальності; уміння критично оцінювати та прогнозувати політичні, економічні, екологічні, культурні та інші події та явища;</a:t>
            </a:r>
          </a:p>
          <a:p>
            <a:pPr algn="just">
              <a:buFontTx/>
              <a:buChar char="-"/>
            </a:pP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Уміння аналізувати динаміку і структуру показників економічного розвитку регіону, галузі, відповідної господарської структури, руху грошових потоків та здійснювати контроль фінансових розрахунків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uk-UA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ПЕРЕЛІК ТЕМ: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Управління розвитком і особливості процесів організаційних змін у сучасних умовах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Концепція і стратегія управління змінами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Особливості управління змінами на етапах життєвого циклу підприємства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Командні зміни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Влада та стилі керівництва в управлінні змінами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Розвиток організації в сучасних умовах та проблеми управління опором змінам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Управління змінами у стратегічному розвитку організації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Механізми адаптивного управління змінами: методологічні підходи та організаційні рішення.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РЕКОМЕНДОВАНА ЛІТЕРАТУРА: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uk-UA" sz="1900" dirty="0" err="1" smtClean="0">
                <a:latin typeface="Times New Roman" pitchFamily="18" charset="0"/>
                <a:cs typeface="Times New Roman" pitchFamily="18" charset="0"/>
              </a:rPr>
              <a:t>Воронков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Д.К. Управління змінами на підприємстві: теорія та прикладні аспекти : монографія / Д.К. </a:t>
            </a:r>
            <a:r>
              <a:rPr lang="uk-UA" sz="1900" dirty="0" err="1" smtClean="0">
                <a:latin typeface="Times New Roman" pitchFamily="18" charset="0"/>
                <a:cs typeface="Times New Roman" pitchFamily="18" charset="0"/>
              </a:rPr>
              <a:t>Воронков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. – Х. : ІНЖЕК, 2010. – 340 с.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uk-UA" sz="1900" dirty="0" err="1" smtClean="0">
                <a:latin typeface="Times New Roman" pitchFamily="18" charset="0"/>
                <a:cs typeface="Times New Roman" pitchFamily="18" charset="0"/>
              </a:rPr>
              <a:t>Воронков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 Д.К., </a:t>
            </a:r>
            <a:r>
              <a:rPr lang="uk-UA" sz="1900" dirty="0" err="1" smtClean="0">
                <a:latin typeface="Times New Roman" pitchFamily="18" charset="0"/>
                <a:cs typeface="Times New Roman" pitchFamily="18" charset="0"/>
              </a:rPr>
              <a:t>Погорелов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 Ю.С. Розвиток підприємства: управління змінами та інновації : монографія / Д.К. </a:t>
            </a:r>
            <a:r>
              <a:rPr lang="uk-UA" sz="1900" dirty="0" err="1" smtClean="0">
                <a:latin typeface="Times New Roman" pitchFamily="18" charset="0"/>
                <a:cs typeface="Times New Roman" pitchFamily="18" charset="0"/>
              </a:rPr>
              <a:t>Воронков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, Ю.С. </a:t>
            </a:r>
            <a:r>
              <a:rPr lang="uk-UA" sz="1900" dirty="0" err="1" smtClean="0">
                <a:latin typeface="Times New Roman" pitchFamily="18" charset="0"/>
                <a:cs typeface="Times New Roman" pitchFamily="18" charset="0"/>
              </a:rPr>
              <a:t>Погорелов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. – Х. : </a:t>
            </a:r>
            <a:r>
              <a:rPr lang="uk-UA" sz="1900" dirty="0" err="1" smtClean="0">
                <a:latin typeface="Times New Roman" pitchFamily="18" charset="0"/>
                <a:cs typeface="Times New Roman" pitchFamily="18" charset="0"/>
              </a:rPr>
              <a:t>Адва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, 2009. – 435 с.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Виноградова О.В. Реінжиніринг бізнес-процесів торговельних; підприємств: монографія / О.В. Виноградова. - Донецьк </a:t>
            </a:r>
            <a:r>
              <a:rPr lang="uk-UA" sz="1900" dirty="0" err="1" smtClean="0">
                <a:latin typeface="Times New Roman" pitchFamily="18" charset="0"/>
                <a:cs typeface="Times New Roman" pitchFamily="18" charset="0"/>
              </a:rPr>
              <a:t>ДонДУЕТ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, 2016.-183 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с.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Жаворонкова Г.В., Дяченко О.О. Управління організаційними змінами сучасних підприємств / </a:t>
            </a:r>
            <a:r>
              <a:rPr lang="uk-UA" sz="19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</a:t>
            </a:r>
            <a:r>
              <a:rPr lang="uk-UA" sz="1900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900" dirty="0" err="1" smtClean="0">
                <a:latin typeface="Times New Roman" pitchFamily="18" charset="0"/>
                <a:cs typeface="Times New Roman" pitchFamily="18" charset="0"/>
              </a:rPr>
              <a:t>ресурс</a:t>
            </a:r>
            <a:r>
              <a:rPr lang="uk-UA" sz="19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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. –  Режим доступу: 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900" dirty="0" err="1" smtClean="0">
                <a:latin typeface="Times New Roman" pitchFamily="18" charset="0"/>
                <a:cs typeface="Times New Roman" pitchFamily="18" charset="0"/>
              </a:rPr>
              <a:t>www.nbuv.gov.ua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uk-UA" sz="1900" dirty="0" err="1" smtClean="0">
                <a:latin typeface="Times New Roman" pitchFamily="18" charset="0"/>
                <a:cs typeface="Times New Roman" pitchFamily="18" charset="0"/>
              </a:rPr>
              <a:t>portal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sz="1900" dirty="0" err="1" smtClean="0">
                <a:latin typeface="Times New Roman" pitchFamily="18" charset="0"/>
                <a:cs typeface="Times New Roman" pitchFamily="18" charset="0"/>
              </a:rPr>
              <a:t>soc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_gum/</a:t>
            </a:r>
            <a:r>
              <a:rPr lang="uk-UA" sz="1900" dirty="0" err="1" smtClean="0">
                <a:latin typeface="Times New Roman" pitchFamily="18" charset="0"/>
                <a:cs typeface="Times New Roman" pitchFamily="18" charset="0"/>
              </a:rPr>
              <a:t>nie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/2010_3/069-072.pdf.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Закон України </a:t>
            </a:r>
            <a:r>
              <a:rPr lang="uk-UA" sz="1900" dirty="0" err="1" smtClean="0">
                <a:latin typeface="Times New Roman" pitchFamily="18" charset="0"/>
                <a:cs typeface="Times New Roman" pitchFamily="18" charset="0"/>
              </a:rPr>
              <a:t>“Про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 місцеві державні </a:t>
            </a:r>
            <a:r>
              <a:rPr lang="uk-UA" sz="1900" dirty="0" err="1" smtClean="0">
                <a:latin typeface="Times New Roman" pitchFamily="18" charset="0"/>
                <a:cs typeface="Times New Roman" pitchFamily="18" charset="0"/>
              </a:rPr>
              <a:t>адміністрації”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 [Електронний ресурс] / Верховна Рада України // Законодавство України: - Режим доступу: </a:t>
            </a:r>
            <a:r>
              <a:rPr lang="uk-UA" sz="1900" dirty="0" err="1" smtClean="0">
                <a:latin typeface="Times New Roman" pitchFamily="18" charset="0"/>
                <a:cs typeface="Times New Roman" pitchFamily="18" charset="0"/>
              </a:rPr>
              <a:t>htpp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:// </a:t>
            </a:r>
            <a:r>
              <a:rPr lang="uk-UA" sz="19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www.zakon.rada.gov.ua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Конституція 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України [Електронний ресурс] / Верховна Рада України // Законодавство України: - Режим доступу: </a:t>
            </a:r>
            <a:r>
              <a:rPr lang="uk-UA" sz="1900" dirty="0" err="1" smtClean="0">
                <a:latin typeface="Times New Roman" pitchFamily="18" charset="0"/>
                <a:cs typeface="Times New Roman" pitchFamily="18" charset="0"/>
              </a:rPr>
              <a:t>htpp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:// </a:t>
            </a:r>
            <a:r>
              <a:rPr lang="uk-UA" sz="19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www.zakon.rada.gov.ua</a:t>
            </a:r>
            <a:endParaRPr lang="uk-UA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Тарасюк Г.М. Управління змінами в системі управління підприємством / Г.М. Тарасюк // Вісник Житомирського державного технологічного університету. Економічні науки. – 2010. - №2(52). – Т.2 – С. 287-291.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800" dirty="0" smtClean="0"/>
          </a:p>
          <a:p>
            <a:pPr lvl="0">
              <a:buFont typeface="+mj-lt"/>
              <a:buAutoNum type="arabicPeriod"/>
            </a:pPr>
            <a:endParaRPr lang="ru-RU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476</Words>
  <PresentationFormat>Экран (4:3)</PresentationFormat>
  <Paragraphs>40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Міністерство освіти і науки України Херсонський державний університет Факультет економіки та менеджменту Кафедра менеджменту і адміністрування</vt:lpstr>
      <vt:lpstr>Предметом вивчення навчальної дисципліни є загальні закономірності, принципи формування, функціонування та розвитку системи управління організацією, управлінські відносини, наукові концепції та теорії менеджменту.</vt:lpstr>
      <vt:lpstr>    Компетентності здобувачів ступеня вищої освіти магістр з навчальної дисципліни: - Здатність переосмислювати наявне та створювати нове цілісне знання та/або професійну практику і розв’язувати значущі соціальні, наукові, культурні, етичні та інші проблеми; - Здатність підтримувати сприятливий соціально-психологічний клімат в колективі, налагоджувати ефективну взаємодію в команді, створювати сприятливі умови для професійного розвитку персоналу підприємства; - Здатність виявляти загальні тенденції та можливості розвитку публічної організації, адаптуватися до нових ситуацій у професійній діяльності, генерувати нові ідеї, обґрунтовувати їх доцільність; - Вміння на основі аналізу та синтезу інформації приймати рішення, розробляти та реалізовувати проекти у публічному урядуванні; - Здатність науково обґрунтовувати, розробляти та здійснювати експертизу нормативно-правових актів, аналітичних довідок, пропозицій, доповідей; - Здатність розробляти та проводити комунікативні заходи задля забезпечення громадської підтримки прийняття управлінських рішень на всіх рівнях публічного управління та адміністрування.     </vt:lpstr>
      <vt:lpstr>ПЕРЕЛІК ТЕМ:</vt:lpstr>
      <vt:lpstr>РЕКОМЕНДОВАНА ЛІТЕРАТУРА: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менеджменту і адміністрування</dc:title>
  <dc:creator>GARRY</dc:creator>
  <cp:lastModifiedBy>GARRY</cp:lastModifiedBy>
  <cp:revision>45</cp:revision>
  <dcterms:created xsi:type="dcterms:W3CDTF">2020-06-06T20:49:32Z</dcterms:created>
  <dcterms:modified xsi:type="dcterms:W3CDTF">2020-06-09T21:35:38Z</dcterms:modified>
</cp:coreProperties>
</file>