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12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C05D80-7E68-4E56-B865-FB70F96940ED}" type="datetimeFigureOut">
              <a:rPr lang="ru-RU" smtClean="0"/>
              <a:pPr/>
              <a:t>10.06.2020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D8D4A8-C2A7-42D5-97C6-4C834B950E8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uk-UA" noProof="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D8D4A8-C2A7-42D5-97C6-4C834B950E85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10.06.2020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10.06.2020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10.06.2020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10.06.2020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10.06.2020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10.06.2020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B050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10.06.2020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zakon.rada.gov.ua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57224" y="285728"/>
            <a:ext cx="7772400" cy="2214578"/>
          </a:xfrm>
        </p:spPr>
        <p:txBody>
          <a:bodyPr>
            <a:normAutofit/>
          </a:bodyPr>
          <a:lstStyle/>
          <a:p>
            <a:r>
              <a:rPr lang="uk-UA" sz="2200" b="1" dirty="0" smtClean="0">
                <a:latin typeface="Times New Roman" pitchFamily="18" charset="0"/>
                <a:cs typeface="Times New Roman" pitchFamily="18" charset="0"/>
              </a:rPr>
              <a:t>Міністерство освіти і науки України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uk-UA" sz="2200" b="1" dirty="0" smtClean="0">
                <a:latin typeface="Times New Roman" pitchFamily="18" charset="0"/>
                <a:cs typeface="Times New Roman" pitchFamily="18" charset="0"/>
              </a:rPr>
              <a:t>Херсонський державний університет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uk-UA" sz="2200" b="1" dirty="0" smtClean="0">
                <a:latin typeface="Times New Roman" pitchFamily="18" charset="0"/>
                <a:cs typeface="Times New Roman" pitchFamily="18" charset="0"/>
              </a:rPr>
              <a:t>Факультет економіки та менеджменту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uk-UA" sz="2200" b="1" dirty="0" smtClean="0">
                <a:latin typeface="Times New Roman" pitchFamily="18" charset="0"/>
                <a:cs typeface="Times New Roman" pitchFamily="18" charset="0"/>
              </a:rPr>
              <a:t>Кафедра менеджменту і адміністрування</a:t>
            </a:r>
            <a:endParaRPr lang="ru-RU" sz="2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00034" y="2714620"/>
            <a:ext cx="8215370" cy="571504"/>
          </a:xfrm>
        </p:spPr>
        <p:txBody>
          <a:bodyPr>
            <a:normAutofit fontScale="77500" lnSpcReduction="20000"/>
          </a:bodyPr>
          <a:lstStyle/>
          <a:p>
            <a:r>
              <a:rPr lang="uk-UA" sz="2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“УПРАВЛІННЯ ЗМІНАМИ ТА ВПРОВАДЖЕННЯ ІННОВАЦІЙ”</a:t>
            </a:r>
            <a:endParaRPr lang="ru-RU" sz="2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одзаголовок 2"/>
          <p:cNvSpPr txBox="1">
            <a:spLocks/>
          </p:cNvSpPr>
          <p:nvPr/>
        </p:nvSpPr>
        <p:spPr>
          <a:xfrm>
            <a:off x="1500166" y="2214554"/>
            <a:ext cx="6400800" cy="16382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Подзаголовок 2"/>
          <p:cNvSpPr txBox="1">
            <a:spLocks/>
          </p:cNvSpPr>
          <p:nvPr/>
        </p:nvSpPr>
        <p:spPr>
          <a:xfrm>
            <a:off x="1357290" y="2571744"/>
            <a:ext cx="6400800" cy="16382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Подзаголовок 2"/>
          <p:cNvSpPr txBox="1">
            <a:spLocks/>
          </p:cNvSpPr>
          <p:nvPr/>
        </p:nvSpPr>
        <p:spPr>
          <a:xfrm>
            <a:off x="1571604" y="3643314"/>
            <a:ext cx="6400800" cy="2000264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uk-UA" sz="2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Галузь знань </a:t>
            </a:r>
            <a:r>
              <a:rPr kumimoji="0" lang="en-US" sz="2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28</a:t>
            </a:r>
            <a:r>
              <a:rPr kumimoji="0" lang="uk-UA" sz="2200" b="1" i="0" u="sng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uk-UA" sz="2200" b="1" u="sng" dirty="0" smtClean="0">
                <a:latin typeface="Times New Roman" pitchFamily="18" charset="0"/>
                <a:cs typeface="Times New Roman" pitchFamily="18" charset="0"/>
              </a:rPr>
              <a:t>Публічне управління</a:t>
            </a:r>
            <a:r>
              <a:rPr kumimoji="0" lang="uk-UA" sz="2200" b="1" i="0" u="sng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та адміністрування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uk-UA" sz="2200" b="1" baseline="0" dirty="0" smtClean="0">
                <a:latin typeface="Times New Roman" pitchFamily="18" charset="0"/>
                <a:cs typeface="Times New Roman" pitchFamily="18" charset="0"/>
              </a:rPr>
              <a:t>Спеціальність 281 Публічне управління та адміністрування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uk-UA" sz="2200" b="1" i="0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Ступінь вищої освіти </a:t>
            </a:r>
            <a:r>
              <a:rPr kumimoji="0" lang="uk-UA" sz="2200" b="1" i="0" u="sng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магістр</a:t>
            </a:r>
            <a:endParaRPr kumimoji="0" lang="en-US" sz="2200" b="1" i="0" u="sng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en-US" sz="2200" b="1" u="sng" baseline="0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uk-UA" sz="2200" b="1" i="0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Херсон</a:t>
            </a:r>
            <a:endParaRPr kumimoji="0" lang="ru-RU" sz="2200" b="1" i="0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348" y="357167"/>
            <a:ext cx="7772400" cy="1000132"/>
          </a:xfrm>
        </p:spPr>
        <p:txBody>
          <a:bodyPr>
            <a:noAutofit/>
          </a:bodyPr>
          <a:lstStyle/>
          <a:p>
            <a:pPr algn="just"/>
            <a:r>
              <a:rPr lang="uk-UA" sz="2000" b="1" dirty="0" smtClean="0">
                <a:latin typeface="Times New Roman" pitchFamily="18" charset="0"/>
                <a:cs typeface="Times New Roman" pitchFamily="18" charset="0"/>
              </a:rPr>
              <a:t>Предметом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 вивчення навчальної дисципліни є загальні закономірності, принципи формування, функціонування та розвитку системи управління організацією, управлінські відносини, наукові концепції та теорії менеджменту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uk-UA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57224" y="1857364"/>
            <a:ext cx="7715304" cy="1785950"/>
          </a:xfrm>
        </p:spPr>
        <p:txBody>
          <a:bodyPr>
            <a:normAutofit/>
          </a:bodyPr>
          <a:lstStyle/>
          <a:p>
            <a:pPr algn="just"/>
            <a:r>
              <a:rPr lang="uk-UA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Мета </a:t>
            </a:r>
            <a:r>
              <a:rPr lang="uk-UA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викладання </a:t>
            </a:r>
            <a:r>
              <a:rPr lang="uk-UA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навчальної дисципліни «Управління змінами та впровадження інновацій» полягає у набутті теоретичних знань і практичних навичок студентами щодо управління змінами у діяльності підприємств, установ і організацій всіх форм власності.</a:t>
            </a:r>
            <a:endParaRPr lang="ru-RU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одзаголовок 2"/>
          <p:cNvSpPr txBox="1">
            <a:spLocks/>
          </p:cNvSpPr>
          <p:nvPr/>
        </p:nvSpPr>
        <p:spPr>
          <a:xfrm>
            <a:off x="785786" y="3571876"/>
            <a:ext cx="7715304" cy="271464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endParaRPr lang="uk-UA" sz="1600" dirty="0" smtClean="0"/>
          </a:p>
          <a:p>
            <a:r>
              <a:rPr lang="uk-UA" sz="2000" b="1" dirty="0" smtClean="0">
                <a:latin typeface="Times New Roman" pitchFamily="18" charset="0"/>
                <a:cs typeface="Times New Roman" pitchFamily="18" charset="0"/>
              </a:rPr>
              <a:t>Основні </a:t>
            </a:r>
            <a:r>
              <a:rPr lang="uk-UA" sz="2000" b="1" dirty="0" smtClean="0">
                <a:latin typeface="Times New Roman" pitchFamily="18" charset="0"/>
                <a:cs typeface="Times New Roman" pitchFamily="18" charset="0"/>
              </a:rPr>
              <a:t>завдання вивчення дисципліни: </a:t>
            </a:r>
            <a:endParaRPr lang="uk-UA" sz="20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- розуміння 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сутності змін та природи їх виникнення; </a:t>
            </a:r>
            <a:endParaRPr lang="uk-UA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- формування 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у студентів наукового світогляду знань із</a:t>
            </a:r>
            <a:r>
              <a:rPr lang="uk-UA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технологій та методів управління змінами в організаціях; </a:t>
            </a:r>
            <a:endParaRPr lang="uk-UA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- вивчення 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особливостей функціонування організацій в умовах</a:t>
            </a:r>
            <a:r>
              <a:rPr lang="uk-UA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безперервних змін.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14290"/>
            <a:ext cx="8229600" cy="3357586"/>
          </a:xfrm>
        </p:spPr>
        <p:txBody>
          <a:bodyPr>
            <a:normAutofit fontScale="90000"/>
          </a:bodyPr>
          <a:lstStyle/>
          <a:p>
            <a:pPr marL="342900" indent="-342900" algn="l"/>
            <a:r>
              <a:rPr lang="uk-UA" sz="18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sz="1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uk-UA" sz="18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sz="1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uk-UA" sz="18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sz="1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uk-UA" sz="18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sz="1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Компетентності 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здобувачів ступеня вищої освіти магістр з навчальної дисципліни: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Здатність переосмислювати наявне та створювати нове цілісне знання та/або професійну практику і розв’язувати значущі соціальні, наукові, культурні, етичні та інші проблеми;</a:t>
            </a:r>
            <a:br>
              <a:rPr lang="uk-UA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- Здатність підтримувати сприятливий соціально-психологічний клімат в колективі, налагоджувати ефективну взаємодію в команді, створювати сприятливі умови для професійного розвитку персоналу підприємства;</a:t>
            </a:r>
            <a:br>
              <a:rPr lang="uk-UA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- Здатність виявляти загальні тенденції та можливості розвитку публічної організації, адаптуватися до нових ситуацій у професійній діяльності, генерувати нові ідеї, обґрунтовувати їх доцільність;</a:t>
            </a:r>
            <a:br>
              <a:rPr lang="uk-UA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- Вміння на основі аналізу та синтезу інформації приймати рішення, розробляти та реалізовувати проекти у публічному урядуванні;</a:t>
            </a:r>
            <a:br>
              <a:rPr lang="uk-UA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- Здатність науково обґрунтовувати, розробляти та здійснювати експертизу нормативно-правових актів, аналітичних довідок, пропозицій, доповідей;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Здатність розробляти та проводити комунікативні заходи задля забезпечення громадської підтримки прийняття управлінських рішень на всіх рівнях публічного управління та адміністрування.</a:t>
            </a: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uk-UA" sz="17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sz="1700" dirty="0" smtClean="0">
                <a:latin typeface="Times New Roman" pitchFamily="18" charset="0"/>
                <a:cs typeface="Times New Roman" pitchFamily="18" charset="0"/>
              </a:rPr>
            </a:br>
            <a:endParaRPr lang="ru-RU" sz="17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571472" y="4000504"/>
            <a:ext cx="8229600" cy="22145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428596" y="3429000"/>
            <a:ext cx="8229600" cy="31432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/>
          <a:p>
            <a:pPr lvl="0" indent="342900"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tabLst>
                <a:tab pos="571500" algn="l"/>
              </a:tabLst>
            </a:pPr>
            <a:endParaRPr lang="uk-UA" b="1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lvl="0" indent="342900"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tabLst>
                <a:tab pos="571500" algn="l"/>
              </a:tabLst>
            </a:pPr>
            <a:r>
              <a:rPr lang="uk-UA" sz="15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Програмні результати навчання:</a:t>
            </a:r>
          </a:p>
          <a:p>
            <a:pPr algn="just">
              <a:buFontTx/>
              <a:buChar char="-"/>
            </a:pPr>
            <a:r>
              <a:rPr lang="uk-UA" sz="1500" dirty="0" smtClean="0">
                <a:latin typeface="Times New Roman" pitchFamily="18" charset="0"/>
                <a:cs typeface="Times New Roman" pitchFamily="18" charset="0"/>
              </a:rPr>
              <a:t>Виявляти, прогнозувати та оцінювати ризики, обґрунтовувати заходи для мінімізації їх негативного впливу на національному, регіональному, галузевому, інституційному та місцевому рівнях в публічному управлінні та адмініструванні, застосовуючи технологію аналізу ризиків;</a:t>
            </a:r>
          </a:p>
          <a:p>
            <a:pPr algn="just">
              <a:buFontTx/>
              <a:buChar char="-"/>
            </a:pPr>
            <a:r>
              <a:rPr lang="uk-UA" sz="1500" dirty="0" smtClean="0">
                <a:latin typeface="Times New Roman" pitchFamily="18" charset="0"/>
                <a:cs typeface="Times New Roman" pitchFamily="18" charset="0"/>
              </a:rPr>
              <a:t>Уміння досліджувати тенденції розвитку та концептуально-змістове моделювання програмних, апаратних, лінгвістичних засобів для автоматизованих систем у соціально-комунікаційних структурах і галузях;</a:t>
            </a:r>
          </a:p>
          <a:p>
            <a:pPr algn="just">
              <a:buFontTx/>
              <a:buChar char="-"/>
            </a:pPr>
            <a:r>
              <a:rPr lang="uk-UA" sz="1500" dirty="0" smtClean="0">
                <a:latin typeface="Times New Roman" pitchFamily="18" charset="0"/>
                <a:cs typeface="Times New Roman" pitchFamily="18" charset="0"/>
              </a:rPr>
              <a:t>Управляти процесами вироблення та реалізації публічної політики на міжнародному, національному, регіональному та </a:t>
            </a:r>
            <a:r>
              <a:rPr lang="uk-UA" sz="1500" dirty="0" err="1" smtClean="0">
                <a:latin typeface="Times New Roman" pitchFamily="18" charset="0"/>
                <a:cs typeface="Times New Roman" pitchFamily="18" charset="0"/>
              </a:rPr>
              <a:t>місцевом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uk-UA" sz="1500" dirty="0" smtClean="0">
                <a:latin typeface="Times New Roman" pitchFamily="18" charset="0"/>
                <a:cs typeface="Times New Roman" pitchFamily="18" charset="0"/>
              </a:rPr>
              <a:t>рівнях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uk-UA" sz="1500" dirty="0" smtClean="0">
                <a:latin typeface="Times New Roman" pitchFamily="18" charset="0"/>
                <a:cs typeface="Times New Roman" pitchFamily="18" charset="0"/>
              </a:rPr>
              <a:t>дотримуючись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1500" dirty="0" smtClean="0">
                <a:latin typeface="Times New Roman" pitchFamily="18" charset="0"/>
                <a:cs typeface="Times New Roman" pitchFamily="18" charset="0"/>
              </a:rPr>
              <a:t>вимог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 чинного </a:t>
            </a:r>
            <a:r>
              <a:rPr lang="uk-UA" sz="1500" dirty="0" smtClean="0">
                <a:latin typeface="Times New Roman" pitchFamily="18" charset="0"/>
                <a:cs typeface="Times New Roman" pitchFamily="18" charset="0"/>
              </a:rPr>
              <a:t>законодавства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uk-UA" sz="1500" dirty="0" smtClean="0">
                <a:latin typeface="Times New Roman" pitchFamily="18" charset="0"/>
                <a:cs typeface="Times New Roman" pitchFamily="18" charset="0"/>
              </a:rPr>
              <a:t>враховуючи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1500" dirty="0" smtClean="0">
                <a:latin typeface="Times New Roman" pitchFamily="18" charset="0"/>
                <a:cs typeface="Times New Roman" pitchFamily="18" charset="0"/>
              </a:rPr>
              <a:t>національні інтереси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>
              <a:buFontTx/>
              <a:buChar char="-"/>
            </a:pPr>
            <a:r>
              <a:rPr lang="uk-UA" sz="1500" dirty="0" smtClean="0">
                <a:latin typeface="Times New Roman" pitchFamily="18" charset="0"/>
                <a:cs typeface="Times New Roman" pitchFamily="18" charset="0"/>
              </a:rPr>
              <a:t>Приймати рішення в </a:t>
            </a:r>
            <a:r>
              <a:rPr lang="uk-UA" sz="1500" dirty="0" err="1" smtClean="0">
                <a:latin typeface="Times New Roman" pitchFamily="18" charset="0"/>
                <a:cs typeface="Times New Roman" pitchFamily="18" charset="0"/>
              </a:rPr>
              <a:t>індетермінованих</a:t>
            </a:r>
            <a:r>
              <a:rPr lang="uk-UA" sz="1500" dirty="0" smtClean="0">
                <a:latin typeface="Times New Roman" pitchFamily="18" charset="0"/>
                <a:cs typeface="Times New Roman" pitchFamily="18" charset="0"/>
              </a:rPr>
              <a:t> умовах у сфері публічного управління та адміністрування, застосовуючи відповідні технології  їх підготовки та методи прогнозування наслідків реалізації публічної політики, дотримуючись морально-етичних норм та соціально-корпоративної відповідальності; уміння критично оцінювати та прогнозувати політичні, економічні, екологічні, культурні та інші події та явища;</a:t>
            </a:r>
          </a:p>
          <a:p>
            <a:pPr algn="just">
              <a:buFontTx/>
              <a:buChar char="-"/>
            </a:pPr>
            <a:r>
              <a:rPr lang="uk-UA" sz="1500" dirty="0" smtClean="0">
                <a:latin typeface="Times New Roman" pitchFamily="18" charset="0"/>
                <a:cs typeface="Times New Roman" pitchFamily="18" charset="0"/>
              </a:rPr>
              <a:t>Уміння аналізувати динаміку і структуру показників економічного розвитку регіону, галузі, відповідної господарської структури, руху грошових потоків та здійснювати контроль фінансових розрахунків</a:t>
            </a:r>
            <a:endParaRPr lang="ru-RU" sz="15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Tx/>
              <a:buChar char="-"/>
            </a:pPr>
            <a:endParaRPr lang="uk-UA" sz="1500" dirty="0" smtClean="0">
              <a:latin typeface="Times New Roman" pitchFamily="18" charset="0"/>
              <a:cs typeface="Times New Roman" pitchFamily="18" charset="0"/>
            </a:endParaRPr>
          </a:p>
          <a:p>
            <a:endParaRPr kumimoji="0" lang="ru-RU" sz="15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2800" b="1" dirty="0" smtClean="0">
                <a:latin typeface="Times New Roman" pitchFamily="18" charset="0"/>
                <a:cs typeface="Times New Roman" pitchFamily="18" charset="0"/>
              </a:rPr>
              <a:t>ПЕРЕЛІК ТЕМ: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AutoNum type="arabicPeriod"/>
            </a:pP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Управління розвитком і особливості процесів організаційних змін у сучасних умовах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AutoNum type="arabicPeriod"/>
            </a:pP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Концепція і стратегія управління змінами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AutoNum type="arabicPeriod"/>
            </a:pP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Особливості управління змінами на етапах життєвого циклу підприємства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uk-UA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AutoNum type="arabicPeriod"/>
            </a:pP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Командні зміни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uk-UA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AutoNum type="arabicPeriod"/>
            </a:pP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Влада та стилі керівництва в управлінні змінами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uk-UA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AutoNum type="arabicPeriod"/>
            </a:pP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Розвиток організації в сучасних умовах та проблеми управління опором змінам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uk-UA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AutoNum type="arabicPeriod"/>
            </a:pP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Управління змінами у стратегічному розвитку організації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uk-UA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AutoNum type="arabicPeriod"/>
            </a:pP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Механізми адаптивного управління змінами: методологічні підходи та організаційні рішення.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AutoNum type="arabicPeriod"/>
            </a:pPr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2800" b="1" dirty="0" smtClean="0">
                <a:latin typeface="Times New Roman" pitchFamily="18" charset="0"/>
                <a:cs typeface="Times New Roman" pitchFamily="18" charset="0"/>
              </a:rPr>
              <a:t>РЕКОМЕНДОВАНА ЛІТЕРАТУРА: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4840303"/>
          </a:xfrm>
        </p:spPr>
        <p:txBody>
          <a:bodyPr>
            <a:normAutofit fontScale="92500" lnSpcReduction="10000"/>
          </a:bodyPr>
          <a:lstStyle/>
          <a:p>
            <a:pPr lvl="0">
              <a:spcBef>
                <a:spcPts val="0"/>
              </a:spcBef>
              <a:buFont typeface="+mj-lt"/>
              <a:buAutoNum type="arabicPeriod"/>
            </a:pPr>
            <a:r>
              <a:rPr lang="uk-UA" sz="1900" dirty="0" err="1" smtClean="0">
                <a:latin typeface="Times New Roman" pitchFamily="18" charset="0"/>
                <a:cs typeface="Times New Roman" pitchFamily="18" charset="0"/>
              </a:rPr>
              <a:t>Воронков</a:t>
            </a:r>
            <a:r>
              <a:rPr lang="uk-UA" sz="1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1900" dirty="0" smtClean="0">
                <a:latin typeface="Times New Roman" pitchFamily="18" charset="0"/>
                <a:cs typeface="Times New Roman" pitchFamily="18" charset="0"/>
              </a:rPr>
              <a:t>Д.К. Управління змінами на підприємстві: теорія та прикладні аспекти : монографія / Д.К. </a:t>
            </a:r>
            <a:r>
              <a:rPr lang="uk-UA" sz="1900" dirty="0" err="1" smtClean="0">
                <a:latin typeface="Times New Roman" pitchFamily="18" charset="0"/>
                <a:cs typeface="Times New Roman" pitchFamily="18" charset="0"/>
              </a:rPr>
              <a:t>Воронков</a:t>
            </a:r>
            <a:r>
              <a:rPr lang="uk-UA" sz="1900" dirty="0" smtClean="0">
                <a:latin typeface="Times New Roman" pitchFamily="18" charset="0"/>
                <a:cs typeface="Times New Roman" pitchFamily="18" charset="0"/>
              </a:rPr>
              <a:t>. – Х. : ІНЖЕК, 2010. – 340 с.</a:t>
            </a:r>
            <a:endParaRPr lang="ru-RU" sz="1900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spcBef>
                <a:spcPts val="0"/>
              </a:spcBef>
              <a:buFont typeface="+mj-lt"/>
              <a:buAutoNum type="arabicPeriod"/>
            </a:pPr>
            <a:r>
              <a:rPr lang="uk-UA" sz="1900" dirty="0" err="1" smtClean="0">
                <a:latin typeface="Times New Roman" pitchFamily="18" charset="0"/>
                <a:cs typeface="Times New Roman" pitchFamily="18" charset="0"/>
              </a:rPr>
              <a:t>Воронков</a:t>
            </a:r>
            <a:r>
              <a:rPr lang="uk-UA" sz="1900" dirty="0" smtClean="0">
                <a:latin typeface="Times New Roman" pitchFamily="18" charset="0"/>
                <a:cs typeface="Times New Roman" pitchFamily="18" charset="0"/>
              </a:rPr>
              <a:t> Д.К., </a:t>
            </a:r>
            <a:r>
              <a:rPr lang="uk-UA" sz="1900" dirty="0" err="1" smtClean="0">
                <a:latin typeface="Times New Roman" pitchFamily="18" charset="0"/>
                <a:cs typeface="Times New Roman" pitchFamily="18" charset="0"/>
              </a:rPr>
              <a:t>Погорелов</a:t>
            </a:r>
            <a:r>
              <a:rPr lang="uk-UA" sz="1900" dirty="0" smtClean="0">
                <a:latin typeface="Times New Roman" pitchFamily="18" charset="0"/>
                <a:cs typeface="Times New Roman" pitchFamily="18" charset="0"/>
              </a:rPr>
              <a:t> Ю.С. Розвиток підприємства: управління змінами та інновації : монографія / Д.К. </a:t>
            </a:r>
            <a:r>
              <a:rPr lang="uk-UA" sz="1900" dirty="0" err="1" smtClean="0">
                <a:latin typeface="Times New Roman" pitchFamily="18" charset="0"/>
                <a:cs typeface="Times New Roman" pitchFamily="18" charset="0"/>
              </a:rPr>
              <a:t>Воронков</a:t>
            </a:r>
            <a:r>
              <a:rPr lang="uk-UA" sz="1900" dirty="0" smtClean="0">
                <a:latin typeface="Times New Roman" pitchFamily="18" charset="0"/>
                <a:cs typeface="Times New Roman" pitchFamily="18" charset="0"/>
              </a:rPr>
              <a:t>, Ю.С. </a:t>
            </a:r>
            <a:r>
              <a:rPr lang="uk-UA" sz="1900" dirty="0" err="1" smtClean="0">
                <a:latin typeface="Times New Roman" pitchFamily="18" charset="0"/>
                <a:cs typeface="Times New Roman" pitchFamily="18" charset="0"/>
              </a:rPr>
              <a:t>Погорелов</a:t>
            </a:r>
            <a:r>
              <a:rPr lang="uk-UA" sz="1900" dirty="0" smtClean="0">
                <a:latin typeface="Times New Roman" pitchFamily="18" charset="0"/>
                <a:cs typeface="Times New Roman" pitchFamily="18" charset="0"/>
              </a:rPr>
              <a:t>. – Х. : </a:t>
            </a:r>
            <a:r>
              <a:rPr lang="uk-UA" sz="1900" dirty="0" err="1" smtClean="0">
                <a:latin typeface="Times New Roman" pitchFamily="18" charset="0"/>
                <a:cs typeface="Times New Roman" pitchFamily="18" charset="0"/>
              </a:rPr>
              <a:t>Адва</a:t>
            </a:r>
            <a:r>
              <a:rPr lang="uk-UA" sz="1900" dirty="0" smtClean="0">
                <a:latin typeface="Times New Roman" pitchFamily="18" charset="0"/>
                <a:cs typeface="Times New Roman" pitchFamily="18" charset="0"/>
              </a:rPr>
              <a:t>, 2009. – 435 с.</a:t>
            </a:r>
            <a:endParaRPr lang="ru-RU" sz="1900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spcBef>
                <a:spcPts val="0"/>
              </a:spcBef>
              <a:buFont typeface="+mj-lt"/>
              <a:buAutoNum type="arabicPeriod"/>
            </a:pPr>
            <a:r>
              <a:rPr lang="uk-UA" sz="1900" dirty="0" smtClean="0">
                <a:latin typeface="Times New Roman" pitchFamily="18" charset="0"/>
                <a:cs typeface="Times New Roman" pitchFamily="18" charset="0"/>
              </a:rPr>
              <a:t>Виноградова О.В. Реінжиніринг бізнес-процесів торговельних; підприємств: монографія / О.В. Виноградова. - Донецьк </a:t>
            </a:r>
            <a:r>
              <a:rPr lang="uk-UA" sz="1900" dirty="0" err="1" smtClean="0">
                <a:latin typeface="Times New Roman" pitchFamily="18" charset="0"/>
                <a:cs typeface="Times New Roman" pitchFamily="18" charset="0"/>
              </a:rPr>
              <a:t>ДонДУЕТ</a:t>
            </a:r>
            <a:r>
              <a:rPr lang="uk-UA" sz="1900" dirty="0" smtClean="0">
                <a:latin typeface="Times New Roman" pitchFamily="18" charset="0"/>
                <a:cs typeface="Times New Roman" pitchFamily="18" charset="0"/>
              </a:rPr>
              <a:t>, 2016.-183 </a:t>
            </a:r>
            <a:r>
              <a:rPr lang="uk-UA" sz="1900" dirty="0" smtClean="0">
                <a:latin typeface="Times New Roman" pitchFamily="18" charset="0"/>
                <a:cs typeface="Times New Roman" pitchFamily="18" charset="0"/>
              </a:rPr>
              <a:t>с.</a:t>
            </a:r>
          </a:p>
          <a:p>
            <a:pPr>
              <a:spcBef>
                <a:spcPts val="0"/>
              </a:spcBef>
              <a:buFont typeface="+mj-lt"/>
              <a:buAutoNum type="arabicPeriod"/>
            </a:pPr>
            <a:r>
              <a:rPr lang="uk-UA" sz="1900" dirty="0" smtClean="0">
                <a:latin typeface="Times New Roman" pitchFamily="18" charset="0"/>
                <a:cs typeface="Times New Roman" pitchFamily="18" charset="0"/>
              </a:rPr>
              <a:t>Жаворонкова Г.В., Дяченко О.О. Управління організаційними змінами сучасних підприємств / </a:t>
            </a:r>
            <a:r>
              <a:rPr lang="uk-UA" sz="1900" dirty="0" err="1" smtClean="0">
                <a:latin typeface="Times New Roman" pitchFamily="18" charset="0"/>
                <a:cs typeface="Times New Roman" pitchFamily="18" charset="0"/>
                <a:sym typeface="Symbol"/>
              </a:rPr>
              <a:t></a:t>
            </a:r>
            <a:r>
              <a:rPr lang="uk-UA" sz="1900" dirty="0" err="1" smtClean="0">
                <a:latin typeface="Times New Roman" pitchFamily="18" charset="0"/>
                <a:cs typeface="Times New Roman" pitchFamily="18" charset="0"/>
              </a:rPr>
              <a:t>Електронний</a:t>
            </a:r>
            <a:r>
              <a:rPr lang="uk-UA" sz="1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1900" dirty="0" err="1" smtClean="0">
                <a:latin typeface="Times New Roman" pitchFamily="18" charset="0"/>
                <a:cs typeface="Times New Roman" pitchFamily="18" charset="0"/>
              </a:rPr>
              <a:t>ресурс</a:t>
            </a:r>
            <a:r>
              <a:rPr lang="uk-UA" sz="1900" dirty="0" err="1" smtClean="0">
                <a:latin typeface="Times New Roman" pitchFamily="18" charset="0"/>
                <a:cs typeface="Times New Roman" pitchFamily="18" charset="0"/>
                <a:sym typeface="Symbol"/>
              </a:rPr>
              <a:t></a:t>
            </a:r>
            <a:r>
              <a:rPr lang="uk-UA" sz="1900" dirty="0" smtClean="0">
                <a:latin typeface="Times New Roman" pitchFamily="18" charset="0"/>
                <a:cs typeface="Times New Roman" pitchFamily="18" charset="0"/>
              </a:rPr>
              <a:t>. –  Режим доступу: </a:t>
            </a:r>
            <a:r>
              <a:rPr lang="uk-UA" sz="1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1900" dirty="0" err="1" smtClean="0">
                <a:latin typeface="Times New Roman" pitchFamily="18" charset="0"/>
                <a:cs typeface="Times New Roman" pitchFamily="18" charset="0"/>
              </a:rPr>
              <a:t>www.nbuv.gov.ua</a:t>
            </a:r>
            <a:r>
              <a:rPr lang="uk-UA" sz="1900" dirty="0" smtClean="0">
                <a:latin typeface="Times New Roman" pitchFamily="18" charset="0"/>
                <a:cs typeface="Times New Roman" pitchFamily="18" charset="0"/>
              </a:rPr>
              <a:t>/ </a:t>
            </a:r>
            <a:r>
              <a:rPr lang="uk-UA" sz="1900" dirty="0" err="1" smtClean="0">
                <a:latin typeface="Times New Roman" pitchFamily="18" charset="0"/>
                <a:cs typeface="Times New Roman" pitchFamily="18" charset="0"/>
              </a:rPr>
              <a:t>portal</a:t>
            </a:r>
            <a:r>
              <a:rPr lang="uk-UA" sz="1900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uk-UA" sz="1900" dirty="0" err="1" smtClean="0">
                <a:latin typeface="Times New Roman" pitchFamily="18" charset="0"/>
                <a:cs typeface="Times New Roman" pitchFamily="18" charset="0"/>
              </a:rPr>
              <a:t>soc</a:t>
            </a:r>
            <a:r>
              <a:rPr lang="uk-UA" sz="1900" dirty="0" smtClean="0">
                <a:latin typeface="Times New Roman" pitchFamily="18" charset="0"/>
                <a:cs typeface="Times New Roman" pitchFamily="18" charset="0"/>
              </a:rPr>
              <a:t>_gum/</a:t>
            </a:r>
            <a:r>
              <a:rPr lang="uk-UA" sz="1900" dirty="0" err="1" smtClean="0">
                <a:latin typeface="Times New Roman" pitchFamily="18" charset="0"/>
                <a:cs typeface="Times New Roman" pitchFamily="18" charset="0"/>
              </a:rPr>
              <a:t>nie</a:t>
            </a:r>
            <a:r>
              <a:rPr lang="uk-UA" sz="1900" dirty="0" smtClean="0">
                <a:latin typeface="Times New Roman" pitchFamily="18" charset="0"/>
                <a:cs typeface="Times New Roman" pitchFamily="18" charset="0"/>
              </a:rPr>
              <a:t>/2010_3/069-072.pdf.</a:t>
            </a:r>
            <a:endParaRPr lang="ru-RU" sz="19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0"/>
              </a:spcBef>
              <a:buFont typeface="+mj-lt"/>
              <a:buAutoNum type="arabicPeriod"/>
            </a:pPr>
            <a:r>
              <a:rPr lang="uk-UA" sz="1900" dirty="0" smtClean="0">
                <a:latin typeface="Times New Roman" pitchFamily="18" charset="0"/>
                <a:cs typeface="Times New Roman" pitchFamily="18" charset="0"/>
              </a:rPr>
              <a:t>Закон України </a:t>
            </a:r>
            <a:r>
              <a:rPr lang="uk-UA" sz="1900" dirty="0" err="1" smtClean="0">
                <a:latin typeface="Times New Roman" pitchFamily="18" charset="0"/>
                <a:cs typeface="Times New Roman" pitchFamily="18" charset="0"/>
              </a:rPr>
              <a:t>“Про</a:t>
            </a:r>
            <a:r>
              <a:rPr lang="uk-UA" sz="1900" dirty="0" smtClean="0">
                <a:latin typeface="Times New Roman" pitchFamily="18" charset="0"/>
                <a:cs typeface="Times New Roman" pitchFamily="18" charset="0"/>
              </a:rPr>
              <a:t> місцеві державні </a:t>
            </a:r>
            <a:r>
              <a:rPr lang="uk-UA" sz="1900" dirty="0" err="1" smtClean="0">
                <a:latin typeface="Times New Roman" pitchFamily="18" charset="0"/>
                <a:cs typeface="Times New Roman" pitchFamily="18" charset="0"/>
              </a:rPr>
              <a:t>адміністрації”</a:t>
            </a:r>
            <a:r>
              <a:rPr lang="uk-UA" sz="1900" dirty="0" smtClean="0">
                <a:latin typeface="Times New Roman" pitchFamily="18" charset="0"/>
                <a:cs typeface="Times New Roman" pitchFamily="18" charset="0"/>
              </a:rPr>
              <a:t> [Електронний ресурс] / Верховна Рада України // Законодавство України: - Режим доступу: </a:t>
            </a:r>
            <a:r>
              <a:rPr lang="uk-UA" sz="1900" dirty="0" err="1" smtClean="0">
                <a:latin typeface="Times New Roman" pitchFamily="18" charset="0"/>
                <a:cs typeface="Times New Roman" pitchFamily="18" charset="0"/>
              </a:rPr>
              <a:t>htpp</a:t>
            </a:r>
            <a:r>
              <a:rPr lang="uk-UA" sz="1900" dirty="0" smtClean="0">
                <a:latin typeface="Times New Roman" pitchFamily="18" charset="0"/>
                <a:cs typeface="Times New Roman" pitchFamily="18" charset="0"/>
              </a:rPr>
              <a:t>:// </a:t>
            </a:r>
            <a:r>
              <a:rPr lang="uk-UA" sz="1900" dirty="0" err="1" smtClean="0">
                <a:latin typeface="Times New Roman" pitchFamily="18" charset="0"/>
                <a:cs typeface="Times New Roman" pitchFamily="18" charset="0"/>
                <a:hlinkClick r:id="rId2"/>
              </a:rPr>
              <a:t>www.zakon.rada.gov.ua</a:t>
            </a:r>
            <a:endParaRPr lang="ru-RU" sz="1900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spcBef>
                <a:spcPts val="0"/>
              </a:spcBef>
              <a:buFont typeface="+mj-lt"/>
              <a:buAutoNum type="arabicPeriod"/>
            </a:pPr>
            <a:r>
              <a:rPr lang="uk-UA" sz="1900" dirty="0" smtClean="0">
                <a:latin typeface="Times New Roman" pitchFamily="18" charset="0"/>
                <a:cs typeface="Times New Roman" pitchFamily="18" charset="0"/>
              </a:rPr>
              <a:t>Конституція </a:t>
            </a:r>
            <a:r>
              <a:rPr lang="uk-UA" sz="1900" dirty="0" smtClean="0">
                <a:latin typeface="Times New Roman" pitchFamily="18" charset="0"/>
                <a:cs typeface="Times New Roman" pitchFamily="18" charset="0"/>
              </a:rPr>
              <a:t>України [Електронний ресурс] / Верховна Рада України // Законодавство України: - Режим доступу: </a:t>
            </a:r>
            <a:r>
              <a:rPr lang="uk-UA" sz="1900" dirty="0" err="1" smtClean="0">
                <a:latin typeface="Times New Roman" pitchFamily="18" charset="0"/>
                <a:cs typeface="Times New Roman" pitchFamily="18" charset="0"/>
              </a:rPr>
              <a:t>htpp</a:t>
            </a:r>
            <a:r>
              <a:rPr lang="uk-UA" sz="1900" dirty="0" smtClean="0">
                <a:latin typeface="Times New Roman" pitchFamily="18" charset="0"/>
                <a:cs typeface="Times New Roman" pitchFamily="18" charset="0"/>
              </a:rPr>
              <a:t>:// </a:t>
            </a:r>
            <a:r>
              <a:rPr lang="uk-UA" sz="1900" dirty="0" err="1" smtClean="0">
                <a:latin typeface="Times New Roman" pitchFamily="18" charset="0"/>
                <a:cs typeface="Times New Roman" pitchFamily="18" charset="0"/>
                <a:hlinkClick r:id="rId2"/>
              </a:rPr>
              <a:t>www.zakon.rada.gov.ua</a:t>
            </a:r>
            <a:endParaRPr lang="uk-UA" sz="19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0"/>
              </a:spcBef>
              <a:buFont typeface="+mj-lt"/>
              <a:buAutoNum type="arabicPeriod"/>
            </a:pPr>
            <a:r>
              <a:rPr lang="uk-UA" sz="1900" dirty="0" smtClean="0">
                <a:latin typeface="Times New Roman" pitchFamily="18" charset="0"/>
                <a:cs typeface="Times New Roman" pitchFamily="18" charset="0"/>
              </a:rPr>
              <a:t>Тарасюк Г.М. Управління змінами в системі управління підприємством / Г.М. Тарасюк // Вісник Житомирського державного технологічного університету. Економічні науки. – 2010. - №2(52). – Т.2 – С. 287-291.</a:t>
            </a:r>
            <a:endParaRPr lang="ru-RU" sz="1900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buNone/>
            </a:pPr>
            <a:endParaRPr lang="ru-RU" sz="1800" dirty="0" smtClean="0"/>
          </a:p>
          <a:p>
            <a:pPr lvl="0">
              <a:buFont typeface="+mj-lt"/>
              <a:buAutoNum type="arabicPeriod"/>
            </a:pPr>
            <a:endParaRPr lang="ru-RU" sz="18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92</TotalTime>
  <Words>476</Words>
  <PresentationFormat>Экран (4:3)</PresentationFormat>
  <Paragraphs>40</Paragraphs>
  <Slides>5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Міністерство освіти і науки України Херсонський державний університет Факультет економіки та менеджменту Кафедра менеджменту і адміністрування</vt:lpstr>
      <vt:lpstr>Предметом вивчення навчальної дисципліни є загальні закономірності, принципи формування, функціонування та розвитку системи управління організацією, управлінські відносини, наукові концепції та теорії менеджменту.</vt:lpstr>
      <vt:lpstr>    Компетентності здобувачів ступеня вищої освіти магістр з навчальної дисципліни: - Здатність переосмислювати наявне та створювати нове цілісне знання та/або професійну практику і розв’язувати значущі соціальні, наукові, культурні, етичні та інші проблеми; - Здатність підтримувати сприятливий соціально-психологічний клімат в колективі, налагоджувати ефективну взаємодію в команді, створювати сприятливі умови для професійного розвитку персоналу підприємства; - Здатність виявляти загальні тенденції та можливості розвитку публічної організації, адаптуватися до нових ситуацій у професійній діяльності, генерувати нові ідеї, обґрунтовувати їх доцільність; - Вміння на основі аналізу та синтезу інформації приймати рішення, розробляти та реалізовувати проекти у публічному урядуванні; - Здатність науково обґрунтовувати, розробляти та здійснювати експертизу нормативно-правових актів, аналітичних довідок, пропозицій, доповідей; - Здатність розробляти та проводити комунікативні заходи задля забезпечення громадської підтримки прийняття управлінських рішень на всіх рівнях публічного управління та адміністрування.     </vt:lpstr>
      <vt:lpstr>ПЕРЕЛІК ТЕМ:</vt:lpstr>
      <vt:lpstr>РЕКОМЕНДОВАНА ЛІТЕРАТУРА: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Міністерство освіти і науки України Херсонський державний університет Факультет економіки та менеджменту Кафедра менеджменту і адміністрування</dc:title>
  <dc:creator>GARRY</dc:creator>
  <cp:lastModifiedBy>GARRY</cp:lastModifiedBy>
  <cp:revision>45</cp:revision>
  <dcterms:created xsi:type="dcterms:W3CDTF">2020-06-06T20:49:32Z</dcterms:created>
  <dcterms:modified xsi:type="dcterms:W3CDTF">2020-06-09T21:35:38Z</dcterms:modified>
</cp:coreProperties>
</file>